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Lst>
  <p:notesMasterIdLst>
    <p:notesMasterId r:id="rId18"/>
  </p:notesMasterIdLst>
  <p:handoutMasterIdLst>
    <p:handoutMasterId r:id="rId19"/>
  </p:handoutMasterIdLst>
  <p:sldIdLst>
    <p:sldId id="1462" r:id="rId2"/>
    <p:sldId id="1602" r:id="rId3"/>
    <p:sldId id="1582" r:id="rId4"/>
    <p:sldId id="1605" r:id="rId5"/>
    <p:sldId id="1610" r:id="rId6"/>
    <p:sldId id="1603" r:id="rId7"/>
    <p:sldId id="1545" r:id="rId8"/>
    <p:sldId id="1568" r:id="rId9"/>
    <p:sldId id="1554" r:id="rId10"/>
    <p:sldId id="1570" r:id="rId11"/>
    <p:sldId id="1609" r:id="rId12"/>
    <p:sldId id="1604" r:id="rId13"/>
    <p:sldId id="1584" r:id="rId14"/>
    <p:sldId id="1607" r:id="rId15"/>
    <p:sldId id="1592" r:id="rId16"/>
    <p:sldId id="1573"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462"/>
            <p14:sldId id="1602"/>
            <p14:sldId id="1582"/>
            <p14:sldId id="1605"/>
            <p14:sldId id="1610"/>
            <p14:sldId id="1603"/>
            <p14:sldId id="1545"/>
            <p14:sldId id="1568"/>
            <p14:sldId id="1554"/>
            <p14:sldId id="1570"/>
            <p14:sldId id="1609"/>
            <p14:sldId id="1604"/>
            <p14:sldId id="1584"/>
            <p14:sldId id="1607"/>
            <p14:sldId id="1592"/>
            <p14:sldId id="1573"/>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6969" autoAdjust="0"/>
  </p:normalViewPr>
  <p:slideViewPr>
    <p:cSldViewPr snapToObjects="1">
      <p:cViewPr varScale="1">
        <p:scale>
          <a:sx n="107" d="100"/>
          <a:sy n="107" d="100"/>
        </p:scale>
        <p:origin x="2316" y="102"/>
      </p:cViewPr>
      <p:guideLst>
        <p:guide orient="horz" pos="619"/>
        <p:guide pos="3917"/>
        <p:guide pos="845"/>
      </p:guideLst>
    </p:cSldViewPr>
  </p:slideViewPr>
  <p:outlineViewPr>
    <p:cViewPr>
      <p:scale>
        <a:sx n="33" d="100"/>
        <a:sy n="33" d="100"/>
      </p:scale>
      <p:origin x="0" y="-15570"/>
    </p:cViewPr>
  </p:outlineViewPr>
  <p:notesTextViewPr>
    <p:cViewPr>
      <p:scale>
        <a:sx n="150" d="100"/>
        <a:sy n="15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2/13/2017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2/13/2017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192D058-1985-4467-845A-1C29607F2B73}" type="datetime1">
              <a:rPr lang="en-US" smtClean="0"/>
              <a:t>2/13/2017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4031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137911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1627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7736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4145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376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2/13/2017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0845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633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24397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02297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9118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51470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308363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302540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60836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2/13/2017 9:13 AM</a:t>
            </a:fld>
            <a:endParaRPr lang="en-US" dirty="0">
              <a:solidFill>
                <a:prstClr val="black"/>
              </a:solidFill>
            </a:endParaRPr>
          </a:p>
        </p:txBody>
      </p:sp>
    </p:spTree>
    <p:extLst>
      <p:ext uri="{BB962C8B-B14F-4D97-AF65-F5344CB8AC3E}">
        <p14:creationId xmlns:p14="http://schemas.microsoft.com/office/powerpoint/2010/main" val="4286308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2/13/2017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javier.gomez@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hyperlink" Target="https://www.microsoft.com/cognitive-services/en-us/blucup-zero-keyboard"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jsturtevant/happy-image-tester-django"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github.com/southwood/project-oxford-python" TargetMode="External"/><Relationship Id="rId12" Type="http://schemas.openxmlformats.org/officeDocument/2006/relationships/hyperlink" Target="https://cognitive.uservoice.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github.com/felixrieseberg/project-oxford" TargetMode="External"/><Relationship Id="rId11" Type="http://schemas.openxmlformats.org/officeDocument/2006/relationships/hyperlink" Target="https://social.msdn.microsoft.com/forums/azure/en-US/home?forum=mlapi" TargetMode="External"/><Relationship Id="rId5" Type="http://schemas.openxmlformats.org/officeDocument/2006/relationships/hyperlink" Target="https://github.com/Microsoft/ProjectOxford-ClientSDK" TargetMode="External"/><Relationship Id="rId10"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jsturtevant/happy-image-tester-node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988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7" y="1206"/>
            <a:ext cx="12434400" cy="6992112"/>
          </a:xfrm>
          <a:prstGeom prst="rect">
            <a:avLst/>
          </a:prstGeom>
        </p:spPr>
      </p:pic>
      <p:sp>
        <p:nvSpPr>
          <p:cNvPr id="7" name="Rectangle 6"/>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2" name="Title 1"/>
          <p:cNvSpPr>
            <a:spLocks noGrp="1"/>
          </p:cNvSpPr>
          <p:nvPr>
            <p:ph type="title" idx="4294967295"/>
          </p:nvPr>
        </p:nvSpPr>
        <p:spPr>
          <a:xfrm>
            <a:off x="884237" y="2811462"/>
            <a:ext cx="5715000" cy="1828800"/>
          </a:xfrm>
        </p:spPr>
        <p:txBody>
          <a:bodyPr anchor="ctr">
            <a:noAutofit/>
          </a:bodyPr>
          <a:lstStyle/>
          <a:p>
            <a:r>
              <a:rPr lang="en-US" sz="5400" spc="-100" dirty="0">
                <a:solidFill>
                  <a:schemeClr val="bg1"/>
                </a:solidFill>
              </a:rPr>
              <a:t>Microsoft </a:t>
            </a:r>
            <a:br>
              <a:rPr lang="en-US" sz="5400" spc="-100" dirty="0">
                <a:solidFill>
                  <a:schemeClr val="bg1"/>
                </a:solidFill>
              </a:rPr>
            </a:br>
            <a:r>
              <a:rPr lang="en-US" sz="5400" spc="-100" dirty="0">
                <a:solidFill>
                  <a:schemeClr val="bg1"/>
                </a:solidFill>
              </a:rPr>
              <a:t>Cognitive Services</a:t>
            </a:r>
          </a:p>
        </p:txBody>
      </p:sp>
      <p:sp>
        <p:nvSpPr>
          <p:cNvPr id="3" name="Rectangle 2"/>
          <p:cNvSpPr/>
          <p:nvPr/>
        </p:nvSpPr>
        <p:spPr>
          <a:xfrm>
            <a:off x="731837" y="4317096"/>
            <a:ext cx="6096001" cy="646331"/>
          </a:xfrm>
          <a:prstGeom prst="rect">
            <a:avLst/>
          </a:prstGeom>
        </p:spPr>
        <p:txBody>
          <a:bodyPr wrap="square" anchor="t">
            <a:spAutoFit/>
          </a:bodyPr>
          <a:lstStyle/>
          <a:p>
            <a:pPr marL="182845" defTabSz="931741" fontAlgn="base">
              <a:spcBef>
                <a:spcPts val="1199"/>
              </a:spcBef>
              <a:spcAft>
                <a:spcPts val="1199"/>
              </a:spcAft>
            </a:pPr>
            <a:r>
              <a:rPr lang="en-US" sz="3600" i="1" kern="0" dirty="0">
                <a:solidFill>
                  <a:schemeClr val="bg1"/>
                </a:solidFill>
                <a:latin typeface="+mj-lt"/>
              </a:rPr>
              <a:t>democratizing intelligence</a:t>
            </a:r>
          </a:p>
        </p:txBody>
      </p:sp>
      <p:sp>
        <p:nvSpPr>
          <p:cNvPr id="5" name="TextBox 4"/>
          <p:cNvSpPr txBox="1"/>
          <p:nvPr/>
        </p:nvSpPr>
        <p:spPr>
          <a:xfrm>
            <a:off x="884237" y="5677573"/>
            <a:ext cx="4297267" cy="984885"/>
          </a:xfrm>
          <a:prstGeom prst="rect">
            <a:avLst/>
          </a:prstGeom>
          <a:noFill/>
        </p:spPr>
        <p:txBody>
          <a:bodyPr wrap="none" rtlCol="0">
            <a:spAutoFit/>
          </a:bodyPr>
          <a:lstStyle/>
          <a:p>
            <a:r>
              <a:rPr lang="en-US" sz="2400" dirty="0">
                <a:solidFill>
                  <a:schemeClr val="bg1"/>
                </a:solidFill>
              </a:rPr>
              <a:t>Javier Gómez Lozano</a:t>
            </a:r>
          </a:p>
          <a:p>
            <a:r>
              <a:rPr lang="en-US" sz="1400" b="1" dirty="0">
                <a:solidFill>
                  <a:schemeClr val="bg1"/>
                </a:solidFill>
              </a:rPr>
              <a:t>Technical Evangelist </a:t>
            </a:r>
            <a:r>
              <a:rPr lang="en-US" b="1" dirty="0">
                <a:solidFill>
                  <a:schemeClr val="bg1"/>
                </a:solidFill>
              </a:rPr>
              <a:t>– </a:t>
            </a:r>
            <a:r>
              <a:rPr lang="en-US" dirty="0">
                <a:solidFill>
                  <a:schemeClr val="bg1"/>
                </a:solidFill>
              </a:rPr>
              <a:t>Microsoft Spain DX</a:t>
            </a:r>
          </a:p>
          <a:p>
            <a:r>
              <a:rPr lang="en-US" sz="1600" i="1" dirty="0">
                <a:solidFill>
                  <a:schemeClr val="bg1"/>
                </a:solidFill>
                <a:hlinkClick r:id="rId4"/>
              </a:rPr>
              <a:t>javier.gomez@microsoft.com</a:t>
            </a:r>
            <a:r>
              <a:rPr lang="en-US" sz="1600" i="1" dirty="0">
                <a:solidFill>
                  <a:schemeClr val="bg1"/>
                </a:solidFill>
              </a:rPr>
              <a:t> - @</a:t>
            </a:r>
            <a:r>
              <a:rPr lang="en-US" sz="1600" i="1" dirty="0" err="1">
                <a:solidFill>
                  <a:schemeClr val="bg1"/>
                </a:solidFill>
              </a:rPr>
              <a:t>javierglozano</a:t>
            </a:r>
            <a:endParaRPr lang="es-ES" sz="1600" i="1" dirty="0">
              <a:solidFill>
                <a:schemeClr val="bg1"/>
              </a:solidFill>
            </a:endParaRP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a:lnSpc>
                  <a:spcPct val="90000"/>
                </a:lnSpc>
                <a:spcAft>
                  <a:spcPts val="600"/>
                </a:spcAft>
              </a:pPr>
              <a:r>
                <a:rPr lang="en-US" sz="1700" dirty="0">
                  <a:solidFill>
                    <a:schemeClr val="accent6"/>
                  </a:solidFill>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Link your users to robust and timely news searches</a:t>
              </a:r>
            </a:p>
          </p:txBody>
        </p:sp>
      </p:grpSp>
    </p:spTree>
    <p:extLst>
      <p:ext uri="{BB962C8B-B14F-4D97-AF65-F5344CB8AC3E}">
        <p14:creationId xmlns:p14="http://schemas.microsoft.com/office/powerpoint/2010/main" val="164997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5751871" y="0"/>
            <a:ext cx="6684604" cy="6994525"/>
          </a:xfrm>
          <a:prstGeom prst="rect">
            <a:avLst/>
          </a:prstGeom>
        </p:spPr>
      </p:pic>
      <p:pic>
        <p:nvPicPr>
          <p:cNvPr id="8" name="Picture Placeholder 7"/>
          <p:cNvPicPr>
            <a:picLocks noGrp="1" noChangeAspect="1"/>
          </p:cNvPicPr>
          <p:nvPr>
            <p:ph type="pic" sz="quarter" idx="10"/>
          </p:nvPr>
        </p:nvPicPr>
        <p:blipFill>
          <a:blip r:embed="rId5"/>
          <a:srcRect l="60" r="60"/>
          <a:stretch>
            <a:fillRect/>
          </a:stretch>
        </p:blipFill>
        <p:spPr/>
      </p:pic>
      <p:sp>
        <p:nvSpPr>
          <p:cNvPr id="5" name="Text Placeholder 4"/>
          <p:cNvSpPr>
            <a:spLocks noGrp="1"/>
          </p:cNvSpPr>
          <p:nvPr>
            <p:ph type="body" sz="quarter" idx="11"/>
          </p:nvPr>
        </p:nvSpPr>
        <p:spPr/>
        <p:txBody>
          <a:bodyPr/>
          <a:lstStyle/>
          <a:p>
            <a:r>
              <a:rPr lang="en-US" dirty="0"/>
              <a:t>APIs in action</a:t>
            </a:r>
          </a:p>
          <a:p>
            <a:r>
              <a:rPr lang="en-US" sz="4400" dirty="0"/>
              <a:t>&lt;insert demo title&gt;</a:t>
            </a:r>
          </a:p>
        </p:txBody>
      </p:sp>
    </p:spTree>
    <p:extLst>
      <p:ext uri="{BB962C8B-B14F-4D97-AF65-F5344CB8AC3E}">
        <p14:creationId xmlns:p14="http://schemas.microsoft.com/office/powerpoint/2010/main" val="295450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“I have not seen anything comparable. We can use the Computer Vision API to prove to our clients the reliability of the data, so they can be confident making important business decisions based on that information.”</a:t>
              </a:r>
              <a:endParaRPr lang="en-US" sz="2400" i="1" dirty="0">
                <a:solidFill>
                  <a:schemeClr val="bg1"/>
                </a:solidFill>
              </a:endParaRPr>
            </a:p>
            <a:p>
              <a:pPr algn="r">
                <a:spcAft>
                  <a:spcPts val="1500"/>
                </a:spcAft>
              </a:pPr>
              <a:r>
                <a:rPr lang="nl-NL" sz="1700" dirty="0">
                  <a:solidFill>
                    <a:schemeClr val="bg1"/>
                  </a:solidFill>
                </a:rPr>
                <a:t>Vigiglobe CEO Leendert de Voogd </a:t>
              </a:r>
              <a:endParaRPr lang="en-US" sz="1700" i="1" dirty="0">
                <a:solidFill>
                  <a:schemeClr val="bg1"/>
                </a:solidFill>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92081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2"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r>
                <a:rPr lang="en-US" sz="2400" dirty="0">
                  <a:solidFill>
                    <a:schemeClr val="bg1"/>
                  </a:solidFill>
                </a:rPr>
                <a:t>“Microsoft Cognitive Services gives us a huge range of opportunities. It’s a perfect match for us now, and in the future when we want to add more features to our app. The Computer Vision and Speech APIs are extremely powerful.”</a:t>
              </a:r>
              <a:endParaRPr lang="en-US" sz="2400" i="1" dirty="0">
                <a:solidFill>
                  <a:schemeClr val="bg1"/>
                </a:solidFill>
              </a:endParaRPr>
            </a:p>
            <a:p>
              <a:pPr algn="r">
                <a:spcAft>
                  <a:spcPts val="1500"/>
                </a:spcAft>
              </a:pPr>
              <a:r>
                <a:rPr lang="en-US" sz="1700" dirty="0" err="1">
                  <a:solidFill>
                    <a:schemeClr val="bg1"/>
                  </a:solidFill>
                </a:rPr>
                <a:t>Blucup</a:t>
              </a:r>
              <a:r>
                <a:rPr lang="en-US" sz="1700" dirty="0">
                  <a:solidFill>
                    <a:schemeClr val="bg1"/>
                  </a:solidFill>
                </a:rPr>
                <a:t> CEO </a:t>
              </a:r>
              <a:r>
                <a:rPr lang="en-US" sz="1700" dirty="0" err="1">
                  <a:solidFill>
                    <a:schemeClr val="bg1"/>
                  </a:solidFill>
                </a:rPr>
                <a:t>Jaan</a:t>
              </a:r>
              <a:r>
                <a:rPr lang="en-US" sz="1700" dirty="0">
                  <a:solidFill>
                    <a:schemeClr val="bg1"/>
                  </a:solidFill>
                </a:rPr>
                <a:t> </a:t>
              </a:r>
              <a:r>
                <a:rPr lang="en-US" sz="1700" dirty="0" err="1">
                  <a:solidFill>
                    <a:schemeClr val="bg1"/>
                  </a:solidFill>
                </a:rPr>
                <a:t>Apajalahti</a:t>
              </a:r>
              <a:endParaRPr lang="en-US" sz="1700" i="1" dirty="0">
                <a:solidFill>
                  <a:schemeClr val="bg1"/>
                </a:solidFill>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a:lnSpc>
                  <a:spcPct val="90000"/>
                </a:lnSpc>
                <a:spcAft>
                  <a:spcPts val="600"/>
                </a:spcAft>
              </a:pPr>
              <a:r>
                <a:rPr lang="en-US" sz="1700" dirty="0">
                  <a:solidFill>
                    <a:schemeClr val="bg1"/>
                  </a:solidFill>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8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Preview Pricing</a:t>
            </a:r>
          </a:p>
          <a:p>
            <a:pPr marL="457200" lvl="1" indent="0">
              <a:buSzPct val="120000"/>
              <a:buNone/>
            </a:pPr>
            <a:r>
              <a:rPr lang="en-US" sz="1200" dirty="0">
                <a:solidFill>
                  <a:schemeClr val="bg1"/>
                </a:solidFill>
                <a:hlinkClick r:id="rId3"/>
              </a:rPr>
              <a:t>https://www.microsoft.com/cognitive-services/en-us/pricing</a:t>
            </a:r>
            <a:r>
              <a:rPr lang="en-US" sz="1200" dirty="0">
                <a:solidFill>
                  <a:schemeClr val="bg1"/>
                </a:solidFill>
              </a:rPr>
              <a:t> </a:t>
            </a: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Documentation</a:t>
            </a:r>
          </a:p>
          <a:p>
            <a:pPr marL="457200" lvl="1" indent="0">
              <a:buSzPct val="120000"/>
              <a:buNone/>
            </a:pPr>
            <a:r>
              <a:rPr lang="en-US" sz="1200" dirty="0">
                <a:solidFill>
                  <a:schemeClr val="bg1"/>
                </a:solidFill>
                <a:hlinkClick r:id="rId4"/>
              </a:rPr>
              <a:t>https://www.microsoft.com/cognitive-services/en-us/computer-vision-api/documentation</a:t>
            </a:r>
            <a:r>
              <a:rPr lang="en-US" sz="1200" dirty="0">
                <a:solidFill>
                  <a:schemeClr val="bg1"/>
                </a:solidFill>
              </a:rPr>
              <a:t> </a:t>
            </a:r>
            <a:endParaRPr lang="en-US" sz="1600" dirty="0">
              <a:solidFill>
                <a:schemeClr val="bg1"/>
              </a:solidFill>
            </a:endParaRPr>
          </a:p>
          <a:p>
            <a:pPr marL="0" indent="0">
              <a:buSzPct val="120000"/>
              <a:buFont typeface="Arial" panose="020B0604020202020204" pitchFamily="34" charset="0"/>
              <a:buNone/>
            </a:pPr>
            <a:endParaRPr lang="en-US" sz="1800" dirty="0">
              <a:solidFill>
                <a:schemeClr val="bg1"/>
              </a:solidFill>
              <a:latin typeface="Segoe UI Semibold" panose="020B0702040204020203" pitchFamily="34" charset="0"/>
              <a:cs typeface="Segoe UI Semibold" panose="020B0702040204020203" pitchFamily="34" charset="0"/>
            </a:endParaRP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Client SDKs</a:t>
            </a:r>
          </a:p>
          <a:p>
            <a:pPr marL="457200" lvl="1" indent="0">
              <a:buSzPct val="120000"/>
              <a:buFont typeface="Arial" panose="020B0604020202020204" pitchFamily="34" charset="0"/>
              <a:buNone/>
            </a:pPr>
            <a:r>
              <a:rPr lang="en-US" sz="1200" dirty="0">
                <a:solidFill>
                  <a:schemeClr val="bg1"/>
                </a:solidFill>
                <a:hlinkClick r:id="rId5"/>
              </a:rPr>
              <a:t>https://github.com/Microsoft/ProjectOxford-ClientSDK</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6"/>
              </a:rPr>
              <a:t>https://github.com/felixrieseberg/project-oxford</a:t>
            </a:r>
            <a:r>
              <a:rPr lang="en-US" sz="1200" dirty="0">
                <a:solidFill>
                  <a:schemeClr val="bg1"/>
                </a:solidFill>
              </a:rPr>
              <a:t> (</a:t>
            </a:r>
            <a:r>
              <a:rPr lang="en-US" sz="1200" dirty="0" err="1">
                <a:solidFill>
                  <a:schemeClr val="bg1"/>
                </a:solidFill>
              </a:rPr>
              <a:t>nodejs</a:t>
            </a:r>
            <a:r>
              <a:rPr lang="en-US" sz="1200" dirty="0">
                <a:solidFill>
                  <a:schemeClr val="bg1"/>
                </a:solidFill>
              </a:rPr>
              <a:t>)</a:t>
            </a:r>
          </a:p>
          <a:p>
            <a:pPr marL="457200" lvl="1" indent="0">
              <a:buSzPct val="120000"/>
              <a:buFont typeface="Arial" panose="020B0604020202020204" pitchFamily="34" charset="0"/>
              <a:buNone/>
            </a:pPr>
            <a:r>
              <a:rPr lang="en-US" sz="1200" dirty="0">
                <a:solidFill>
                  <a:schemeClr val="bg1"/>
                </a:solidFill>
                <a:hlinkClick r:id="rId7"/>
              </a:rPr>
              <a:t>https://github.com/southwood/project-oxford-python</a:t>
            </a:r>
            <a:r>
              <a:rPr lang="en-US" sz="1200" dirty="0">
                <a:solidFill>
                  <a:schemeClr val="bg1"/>
                </a:solidFill>
              </a:rPr>
              <a:t> </a:t>
            </a:r>
          </a:p>
          <a:p>
            <a:pPr marL="0" indent="0">
              <a:buSzPct val="120000"/>
              <a:buFont typeface="Arial" panose="020B0604020202020204" pitchFamily="34" charset="0"/>
              <a:buNone/>
            </a:pPr>
            <a:r>
              <a:rPr lang="en-US" sz="1600" dirty="0">
                <a:solidFill>
                  <a:schemeClr val="bg1"/>
                </a:solidFill>
              </a:rPr>
              <a:t>​​​</a:t>
            </a:r>
          </a:p>
          <a:p>
            <a:pPr marL="0" indent="0">
              <a:buSzPct val="120000"/>
              <a:buFont typeface="Arial" panose="020B0604020202020204" pitchFamily="34" charset="0"/>
              <a:buNone/>
            </a:pPr>
            <a:r>
              <a:rPr lang="en-US" sz="1800" dirty="0">
                <a:solidFill>
                  <a:schemeClr val="bg1"/>
                </a:solidFill>
                <a:latin typeface="Segoe UI Semibold" panose="020B0702040204020203" pitchFamily="34" charset="0"/>
                <a:cs typeface="Segoe UI Semibold" panose="020B0702040204020203" pitchFamily="34" charset="0"/>
              </a:rPr>
              <a:t>Example Code</a:t>
            </a:r>
          </a:p>
          <a:p>
            <a:pPr marL="457200" lvl="1" indent="0">
              <a:buSzPct val="120000"/>
              <a:buNone/>
            </a:pPr>
            <a:r>
              <a:rPr lang="en-US" sz="1200" dirty="0">
                <a:solidFill>
                  <a:schemeClr val="bg1"/>
                </a:solidFill>
                <a:hlinkClick r:id="rId8"/>
              </a:rPr>
              <a:t>https://github.com/jsturtevant/happy-image-tester-django</a:t>
            </a:r>
            <a:endParaRPr lang="en-US" sz="1200" dirty="0">
              <a:solidFill>
                <a:schemeClr val="bg1"/>
              </a:solidFill>
            </a:endParaRPr>
          </a:p>
          <a:p>
            <a:pPr marL="457200" lvl="1" indent="0">
              <a:buSzPct val="120000"/>
              <a:buFont typeface="Arial" panose="020B0604020202020204" pitchFamily="34" charset="0"/>
              <a:buNone/>
            </a:pPr>
            <a:r>
              <a:rPr lang="en-US" sz="1200" dirty="0">
                <a:solidFill>
                  <a:schemeClr val="bg1"/>
                </a:solidFill>
                <a:hlinkClick r:id="rId9"/>
              </a:rPr>
              <a:t>https://github.com/jsturtevant/happy-image-tester-nodejs</a:t>
            </a:r>
            <a:endParaRPr lang="en-US" sz="1200" dirty="0">
              <a:solidFill>
                <a:schemeClr val="bg1"/>
              </a:solidFill>
            </a:endParaRPr>
          </a:p>
          <a:p>
            <a:pPr marL="457200" lvl="1" indent="0">
              <a:buSzPct val="120000"/>
              <a:buFont typeface="Arial" panose="020B0604020202020204" pitchFamily="34" charset="0"/>
              <a:buNone/>
            </a:pPr>
            <a:endParaRPr lang="en-US" sz="1200" dirty="0">
              <a:solidFill>
                <a:schemeClr val="bg1"/>
              </a:solidFill>
            </a:endParaRPr>
          </a:p>
          <a:p>
            <a:pPr marL="0" lvl="1" indent="0">
              <a:spcBef>
                <a:spcPts val="1000"/>
              </a:spcBef>
              <a:buSzPct val="120000"/>
              <a:buNone/>
            </a:pPr>
            <a:r>
              <a:rPr lang="en-US" sz="1800" dirty="0">
                <a:solidFill>
                  <a:schemeClr val="bg1"/>
                </a:solidFill>
                <a:latin typeface="Segoe UI Semibold" panose="020B0702040204020203" pitchFamily="34" charset="0"/>
                <a:cs typeface="Segoe UI Semibold" panose="020B0702040204020203" pitchFamily="34" charset="0"/>
              </a:rPr>
              <a:t>Join Our Community</a:t>
            </a:r>
          </a:p>
          <a:p>
            <a:pPr marL="457200" lvl="1" indent="0">
              <a:buSzPct val="120000"/>
              <a:buNone/>
            </a:pPr>
            <a:r>
              <a:rPr lang="en-US" sz="1200" dirty="0">
                <a:solidFill>
                  <a:schemeClr val="bg1"/>
                </a:solidFill>
                <a:hlinkClick r:id="rId10"/>
              </a:rPr>
              <a:t>https://stackoverflow.com/questions/tagged/microsoft-cognitive</a:t>
            </a:r>
            <a:endParaRPr lang="en-US" sz="1200" dirty="0">
              <a:solidFill>
                <a:schemeClr val="bg1"/>
              </a:solidFill>
            </a:endParaRPr>
          </a:p>
          <a:p>
            <a:pPr marL="457200" lvl="1" indent="0">
              <a:buSzPct val="120000"/>
              <a:buNone/>
            </a:pPr>
            <a:r>
              <a:rPr lang="en-US" sz="1200" dirty="0">
                <a:solidFill>
                  <a:schemeClr val="bg1"/>
                </a:solidFill>
                <a:hlinkClick r:id="rId11"/>
              </a:rPr>
              <a:t>https://social.msdn.microsoft.com/forums/azure/en-US/home?forum=mlapi</a:t>
            </a:r>
            <a:r>
              <a:rPr lang="en-US" sz="1200" dirty="0">
                <a:solidFill>
                  <a:schemeClr val="bg1"/>
                </a:solidFill>
              </a:rPr>
              <a:t> </a:t>
            </a:r>
          </a:p>
          <a:p>
            <a:pPr marL="457200" lvl="1" indent="0">
              <a:buSzPct val="120000"/>
              <a:buNone/>
            </a:pPr>
            <a:r>
              <a:rPr lang="en-US" sz="1200" dirty="0">
                <a:solidFill>
                  <a:schemeClr val="bg1"/>
                </a:solidFill>
                <a:hlinkClick r:id="rId12"/>
              </a:rPr>
              <a:t>https://cognitive.uservoice.com/</a:t>
            </a:r>
            <a:endParaRPr lang="en-US" sz="1200" dirty="0">
              <a:solidFill>
                <a:schemeClr val="bg1"/>
              </a:solidFill>
            </a:endParaRPr>
          </a:p>
        </p:txBody>
      </p:sp>
    </p:spTree>
    <p:extLst>
      <p:ext uri="{BB962C8B-B14F-4D97-AF65-F5344CB8AC3E}">
        <p14:creationId xmlns:p14="http://schemas.microsoft.com/office/powerpoint/2010/main" val="417077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6635" y="2362226"/>
            <a:ext cx="7589840" cy="2286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46635" y="4725058"/>
            <a:ext cx="7589840" cy="2286000"/>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51697" y="-606"/>
            <a:ext cx="7584778" cy="2286000"/>
          </a:xfrm>
          <a:prstGeom prst="rect">
            <a:avLst/>
          </a:prstGeom>
        </p:spPr>
      </p:pic>
      <p:sp>
        <p:nvSpPr>
          <p:cNvPr id="14" name="Rectangle 13"/>
          <p:cNvSpPr/>
          <p:nvPr/>
        </p:nvSpPr>
        <p:spPr bwMode="auto">
          <a:xfrm>
            <a:off x="4846637" y="0"/>
            <a:ext cx="6248399" cy="228539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846635" y="2334602"/>
            <a:ext cx="6248399" cy="231362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851697" y="4725058"/>
            <a:ext cx="6248399" cy="228794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5400" spc="600"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74638" y="9273923"/>
            <a:ext cx="1088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302745" y="2772447"/>
            <a:ext cx="5915493" cy="1449628"/>
          </a:xfrm>
          <a:prstGeom prst="rect">
            <a:avLst/>
          </a:prstGeom>
        </p:spPr>
        <p:txBody>
          <a:bodyPr wrap="square" anchor="ctr">
            <a:spAutoFit/>
          </a:bodyPr>
          <a:lstStyle/>
          <a:p>
            <a:pPr>
              <a:lnSpc>
                <a:spcPct val="90000"/>
              </a:lnSpc>
            </a:pPr>
            <a:r>
              <a:rPr lang="en-US" altLang="en-US" sz="5400" dirty="0">
                <a:solidFill>
                  <a:schemeClr val="accent1"/>
                </a:solidFill>
                <a:latin typeface="+mj-lt"/>
              </a:rPr>
              <a:t>Why Microsoft </a:t>
            </a:r>
            <a:br>
              <a:rPr lang="en-US" altLang="en-US" sz="5400" dirty="0">
                <a:solidFill>
                  <a:schemeClr val="accent1"/>
                </a:solidFill>
                <a:latin typeface="+mj-lt"/>
              </a:rPr>
            </a:br>
            <a:r>
              <a:rPr lang="en-US" altLang="en-US" sz="4400" spc="-100" dirty="0">
                <a:solidFill>
                  <a:schemeClr val="accent1"/>
                </a:solidFill>
                <a:latin typeface="+mj-lt"/>
              </a:rPr>
              <a:t>Cognitive Services? </a:t>
            </a:r>
            <a:endParaRPr lang="en-US" sz="5400" spc="-100" dirty="0">
              <a:solidFill>
                <a:schemeClr val="accent1"/>
              </a:solidFill>
              <a:latin typeface="+mj-lt"/>
            </a:endParaRPr>
          </a:p>
        </p:txBody>
      </p:sp>
      <p:sp>
        <p:nvSpPr>
          <p:cNvPr id="19" name="Freeform 18"/>
          <p:cNvSpPr/>
          <p:nvPr/>
        </p:nvSpPr>
        <p:spPr>
          <a:xfrm>
            <a:off x="12359266" y="-5848"/>
            <a:ext cx="77208" cy="66880"/>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12359264" y="6921797"/>
            <a:ext cx="77210" cy="66881"/>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a:spcAft>
                <a:spcPts val="1500"/>
              </a:spcAft>
            </a:pPr>
            <a:endParaRPr lang="en-US" sz="1600" i="1" dirty="0">
              <a:solidFill>
                <a:schemeClr val="bg1"/>
              </a:solidFill>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22403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Roll your own with REST APIs</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Integrate into the language and platform of your choice</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Built by experts in their field from Microsoft Research, Bing, and Azure Machine Learning</a:t>
            </a:r>
          </a:p>
          <a:p>
            <a:pPr marL="0" indent="0">
              <a:spcBef>
                <a:spcPts val="600"/>
              </a:spcBef>
              <a:spcAft>
                <a:spcPts val="600"/>
              </a:spcAft>
              <a:buNone/>
            </a:pPr>
            <a:r>
              <a:rPr lang="en-US" sz="1700" dirty="0">
                <a:solidFill>
                  <a:schemeClr val="accent6"/>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schemeClr val="bg1"/>
                    </a:solidFill>
                    <a:latin typeface="Segoe UI Semibold" panose="020B0702040204020203" pitchFamily="34" charset="0"/>
                    <a:cs typeface="Segoe UI Semibold" panose="020B0702040204020203" pitchFamily="34" charset="0"/>
                  </a:rPr>
                  <a:t>GET A</a:t>
                </a:r>
                <a:br>
                  <a:rPr lang="en-US" sz="1600" b="1"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483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From faces to feelings, allow your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Tap into rich knowledge amassed from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23220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defTabSz="932597">
              <a:lnSpc>
                <a:spcPct val="90000"/>
              </a:lnSpc>
              <a:spcAft>
                <a:spcPts val="1500"/>
              </a:spcAft>
            </a:pPr>
            <a:r>
              <a:rPr lang="en-US" altLang="en-US" sz="5400" dirty="0">
                <a:solidFill>
                  <a:schemeClr val="accent1"/>
                </a:solidFill>
                <a:latin typeface="Segoe UI Light"/>
              </a:rPr>
              <a:t>Microsoft Cognitive Services</a:t>
            </a:r>
          </a:p>
          <a:p>
            <a:pPr defTabSz="932597">
              <a:lnSpc>
                <a:spcPct val="90000"/>
              </a:lnSpc>
              <a:spcAft>
                <a:spcPts val="1500"/>
              </a:spcAft>
            </a:pPr>
            <a:r>
              <a:rPr lang="en-US" sz="3600" dirty="0">
                <a:solidFill>
                  <a:schemeClr val="accent5"/>
                </a:solidFill>
                <a:latin typeface="Segoe UI Light"/>
              </a:rPr>
              <a:t>Give your apps </a:t>
            </a:r>
            <a:br>
              <a:rPr lang="en-US" sz="3600" dirty="0">
                <a:solidFill>
                  <a:schemeClr val="accent5"/>
                </a:solidFill>
                <a:latin typeface="Segoe UI Light"/>
              </a:rPr>
            </a:br>
            <a:r>
              <a:rPr lang="en-US" sz="3600" dirty="0">
                <a:solidFill>
                  <a:schemeClr val="accent5"/>
                </a:solidFill>
                <a:latin typeface="Segoe UI Light"/>
              </a:rPr>
              <a:t>a human side</a:t>
            </a:r>
          </a:p>
        </p:txBody>
      </p:sp>
      <p:sp>
        <p:nvSpPr>
          <p:cNvPr id="6" name="TextBox 5"/>
          <p:cNvSpPr txBox="1"/>
          <p:nvPr/>
        </p:nvSpPr>
        <p:spPr>
          <a:xfrm>
            <a:off x="6226550" y="1067575"/>
            <a:ext cx="5173287" cy="992115"/>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597">
              <a:lnSpc>
                <a:spcPct val="90000"/>
              </a:lnSpc>
              <a:spcAft>
                <a:spcPts val="612"/>
              </a:spcAft>
            </a:pPr>
            <a:r>
              <a:rPr lang="en-US" sz="1700" dirty="0">
                <a:gradFill>
                  <a:gsLst>
                    <a:gs pos="2917">
                      <a:srgbClr val="FFFFFF"/>
                    </a:gs>
                    <a:gs pos="30000">
                      <a:srgbClr val="FFFFFF"/>
                    </a:gs>
                  </a:gsLst>
                  <a:lin ang="5400000" scaled="0"/>
                </a:gradFill>
              </a:rPr>
              <a:t>Computer Vision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597">
              <a:lnSpc>
                <a:spcPct val="90000"/>
              </a:lnSpc>
              <a:spcAft>
                <a:spcPts val="612"/>
              </a:spcAft>
            </a:pPr>
            <a:r>
              <a:rPr lang="en-US" sz="1700" dirty="0">
                <a:gradFill>
                  <a:gsLst>
                    <a:gs pos="2917">
                      <a:srgbClr val="FFFFFF"/>
                    </a:gs>
                    <a:gs pos="30000">
                      <a:srgbClr val="FFFFFF"/>
                    </a:gs>
                  </a:gsLst>
                  <a:lin ang="5400000" scaled="0"/>
                </a:gradFill>
              </a:rPr>
              <a:t>Bing Speech | Custom Recognition | Speaker Recognition</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597">
              <a:lnSpc>
                <a:spcPct val="90000"/>
              </a:lnSpc>
              <a:spcAft>
                <a:spcPts val="612"/>
              </a:spcAft>
            </a:pPr>
            <a:r>
              <a:rPr lang="en-US" sz="1700" dirty="0">
                <a:gradFill>
                  <a:gsLst>
                    <a:gs pos="2917">
                      <a:srgbClr val="FFFFFF"/>
                    </a:gs>
                    <a:gs pos="30000">
                      <a:srgbClr val="FFFFFF"/>
                    </a:gs>
                  </a:gsLst>
                  <a:lin ang="5400000" scaled="0"/>
                </a:gradFill>
              </a:rPr>
              <a:t>Academic Knowledge | Entity Linking | Knowledge Exploration | Recommendations</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597">
              <a:lnSpc>
                <a:spcPct val="90000"/>
              </a:lnSpc>
              <a:spcAft>
                <a:spcPts val="612"/>
              </a:spcAft>
            </a:pPr>
            <a:r>
              <a:rPr lang="en-US" sz="1700" dirty="0">
                <a:gradFill>
                  <a:gsLst>
                    <a:gs pos="2917">
                      <a:srgbClr val="FFFFFF"/>
                    </a:gs>
                    <a:gs pos="30000">
                      <a:srgbClr val="FFFFFF"/>
                    </a:gs>
                  </a:gsLst>
                  <a:lin ang="5400000" scaled="0"/>
                </a:gradFill>
              </a:rPr>
              <a:t>Bing Spell Check | Language Understanding </a:t>
            </a:r>
            <a:br>
              <a:rPr lang="en-US" sz="1700" dirty="0">
                <a:gradFill>
                  <a:gsLst>
                    <a:gs pos="2917">
                      <a:srgbClr val="FFFFFF"/>
                    </a:gs>
                    <a:gs pos="30000">
                      <a:srgbClr val="FFFFFF"/>
                    </a:gs>
                  </a:gsLst>
                  <a:lin ang="5400000" scaled="0"/>
                </a:gradFill>
              </a:rPr>
            </a:br>
            <a:r>
              <a:rPr lang="en-US" sz="1700" dirty="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defTabSz="932597">
              <a:lnSpc>
                <a:spcPct val="90000"/>
              </a:lnSpc>
              <a:spcAft>
                <a:spcPts val="612"/>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597">
              <a:lnSpc>
                <a:spcPct val="90000"/>
              </a:lnSpc>
              <a:spcAft>
                <a:spcPts val="612"/>
              </a:spcAft>
            </a:pPr>
            <a:r>
              <a:rPr lang="en-US" sz="1700"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380036" y="307629"/>
            <a:ext cx="6644015" cy="612897"/>
          </a:xfrm>
          <a:prstGeom prst="rect">
            <a:avLst/>
          </a:prstGeom>
        </p:spPr>
        <p:txBody>
          <a:bodyPr wrap="square">
            <a:spAutoFit/>
          </a:bodyPr>
          <a:lstStyle/>
          <a:p>
            <a:pPr>
              <a:lnSpc>
                <a:spcPct val="90000"/>
              </a:lnSpc>
              <a:spcAft>
                <a:spcPts val="612"/>
              </a:spcAft>
            </a:pPr>
            <a:r>
              <a:rPr lang="en-US" sz="3600" dirty="0">
                <a:solidFill>
                  <a:schemeClr val="bg1"/>
                </a:solidFill>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spTree>
    <p:extLst>
      <p:ext uri="{BB962C8B-B14F-4D97-AF65-F5344CB8AC3E}">
        <p14:creationId xmlns:p14="http://schemas.microsoft.com/office/powerpoint/2010/main" val="1602637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a:spcAft>
                  <a:spcPts val="1800"/>
                </a:spcAft>
              </a:pPr>
              <a:r>
                <a:rPr lang="en-US" sz="4800" dirty="0">
                  <a:solidFill>
                    <a:schemeClr val="bg1"/>
                  </a:solidFill>
                  <a:latin typeface="+mj-lt"/>
                </a:rPr>
                <a:t>Bringing it all together </a:t>
              </a:r>
            </a:p>
            <a:p>
              <a:pPr>
                <a:spcAft>
                  <a:spcPts val="1800"/>
                </a:spcAft>
              </a:pPr>
              <a:r>
                <a:rPr lang="en-US" sz="2000" dirty="0">
                  <a:solidFill>
                    <a:schemeClr val="bg1"/>
                  </a:solidFill>
                </a:rPr>
                <a:t>The Seeing AI App </a:t>
              </a:r>
            </a:p>
            <a:p>
              <a:pPr>
                <a:spcAft>
                  <a:spcPts val="1800"/>
                </a:spcAft>
              </a:pPr>
              <a:r>
                <a:rPr lang="en-US" sz="2000" dirty="0">
                  <a:solidFill>
                    <a:schemeClr val="bg1"/>
                  </a:solidFill>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algn="ct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32911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Distill actionable information from images</a:t>
              </a:r>
              <a:r>
                <a:rPr lang="en-US" sz="1700" b="1" dirty="0">
                  <a:solidFill>
                    <a:schemeClr val="accent6"/>
                  </a:solidFill>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algn="ctr">
                <a:lnSpc>
                  <a:spcPct val="90000"/>
                </a:lnSpc>
                <a:spcAft>
                  <a:spcPts val="600"/>
                </a:spcAft>
              </a:pPr>
              <a:r>
                <a:rPr lang="en-US" sz="1700" dirty="0">
                  <a:solidFill>
                    <a:schemeClr val="accent6"/>
                  </a:solidFill>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Tree>
    <p:extLst>
      <p:ext uri="{BB962C8B-B14F-4D97-AF65-F5344CB8AC3E}">
        <p14:creationId xmlns:p14="http://schemas.microsoft.com/office/powerpoint/2010/main" val="164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a:lnSpc>
                  <a:spcPct val="90000"/>
                </a:lnSpc>
                <a:spcAft>
                  <a:spcPts val="600"/>
                </a:spcAft>
              </a:pPr>
              <a:r>
                <a:rPr lang="en-US" sz="1700" dirty="0">
                  <a:solidFill>
                    <a:schemeClr val="accent6"/>
                  </a:solidFill>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Fine-tune speech recognition for anyone, anywhere</a:t>
              </a:r>
            </a:p>
          </p:txBody>
        </p:sp>
      </p:grpSp>
    </p:spTree>
    <p:extLst>
      <p:ext uri="{BB962C8B-B14F-4D97-AF65-F5344CB8AC3E}">
        <p14:creationId xmlns:p14="http://schemas.microsoft.com/office/powerpoint/2010/main" val="5113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3600" dirty="0">
                    <a:solidFill>
                      <a:schemeClr val="bg1"/>
                    </a:solidFill>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spTree>
    <p:extLst>
      <p:ext uri="{BB962C8B-B14F-4D97-AF65-F5344CB8AC3E}">
        <p14:creationId xmlns:p14="http://schemas.microsoft.com/office/powerpoint/2010/main" val="223208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defTabSz="931741" fontAlgn="base">
                  <a:spcBef>
                    <a:spcPts val="1199"/>
                  </a:spcBef>
                  <a:spcAft>
                    <a:spcPts val="1199"/>
                  </a:spcAft>
                </a:pPr>
                <a:r>
                  <a:rPr lang="en-US" sz="4400" kern="0" dirty="0">
                    <a:solidFill>
                      <a:schemeClr val="bg1"/>
                    </a:solidFill>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algn="ctr">
                <a:lnSpc>
                  <a:spcPct val="90000"/>
                </a:lnSpc>
                <a:spcAft>
                  <a:spcPts val="600"/>
                </a:spcAft>
              </a:pPr>
              <a:r>
                <a:rPr lang="en-US" sz="1700" dirty="0">
                  <a:solidFill>
                    <a:schemeClr val="accent6"/>
                  </a:solidFill>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000" dirty="0">
                  <a:solidFill>
                    <a:schemeClr val="accent5"/>
                  </a:solidFill>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a:lnSpc>
                  <a:spcPct val="90000"/>
                </a:lnSpc>
                <a:spcAft>
                  <a:spcPts val="600"/>
                </a:spcAft>
              </a:pPr>
              <a:r>
                <a:rPr lang="en-US" sz="1700" dirty="0">
                  <a:solidFill>
                    <a:schemeClr val="accent6"/>
                  </a:solidFill>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75581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1419</Words>
  <Application>Microsoft Office PowerPoint</Application>
  <PresentationFormat>Custom</PresentationFormat>
  <Paragraphs>169</Paragraphs>
  <Slides>16</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Segoe UI</vt:lpstr>
      <vt:lpstr>Segoe UI Light</vt:lpstr>
      <vt:lpstr>Segoe UI Semibold</vt:lpstr>
      <vt:lpstr>Segoe UI Semilight</vt:lpstr>
      <vt:lpstr>MS Cognitive Services Walking Deck</vt:lpstr>
      <vt:lpstr>Microsoft  Cognitive Services</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for free at microsoft.com/Cognitive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2017-02-13T08:14:19Z</dcterms:created>
  <dcterms:modified xsi:type="dcterms:W3CDTF">2017-02-13T08:14:33Z</dcterms:modified>
</cp:coreProperties>
</file>